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</p:sldIdLst>
  <p:sldSz cy="5143500" cx="9144000"/>
  <p:notesSz cx="6858000" cy="9144000"/>
  <p:embeddedFontLst>
    <p:embeddedFont>
      <p:font typeface="Roboto"/>
      <p:regular r:id="rId24"/>
      <p:bold r:id="rId25"/>
      <p:italic r:id="rId26"/>
      <p:boldItalic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1DDAB5DE-AACE-4AC5-98E6-45EE6191F82A}">
  <a:tblStyle styleId="{1DDAB5DE-AACE-4AC5-98E6-45EE6191F82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font" Target="fonts/Roboto-regular.fntdata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Roboto-italic.fntdata"/><Relationship Id="rId25" Type="http://schemas.openxmlformats.org/officeDocument/2006/relationships/font" Target="fonts/Roboto-bold.fntdata"/><Relationship Id="rId27" Type="http://schemas.openxmlformats.org/officeDocument/2006/relationships/font" Target="fonts/Roboto-bold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d9c453428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d9c453428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1b468660f7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1b468660f7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d91e1f37e_1_10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d91e1f37e_1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d91e1f37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d91e1f37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1ac037a1ae_0_4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31ac037a1ae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31ac037a1ae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31ac037a1ae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31ac037a1ae_0_6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31ac037a1ae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31ac037a1ae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31ac037a1ae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d5b09a965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d5b09a965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e9090756a_1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e9090756a_1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e9090756a_1_23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e9090756a_1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e9090756a_1_3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e9090756a_1_3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1b468660f7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31b468660f7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1b468660f7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31b468660f7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1b468660f7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31b468660f7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1b468660f7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1b468660f7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31ac037a1ae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31ac037a1ae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0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0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Google Shape;56;p1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5" Type="http://schemas.openxmlformats.org/officeDocument/2006/relationships/image" Target="../media/image13.png"/><Relationship Id="rId6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Relationship Id="rId4" Type="http://schemas.openxmlformats.org/officeDocument/2006/relationships/image" Target="../media/image6.png"/><Relationship Id="rId5" Type="http://schemas.openxmlformats.org/officeDocument/2006/relationships/image" Target="../media/image5.png"/><Relationship Id="rId6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하이미디어</a:t>
            </a:r>
            <a:endParaRPr/>
          </a:p>
        </p:txBody>
      </p:sp>
      <p:sp>
        <p:nvSpPr>
          <p:cNvPr id="68" name="Google Shape;68;p13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팀장: 김도형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팀원: 나현석, 유예진, 김경빈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5325" y="996625"/>
            <a:ext cx="6668950" cy="3780675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2"/>
          <p:cNvSpPr txBox="1"/>
          <p:nvPr/>
        </p:nvSpPr>
        <p:spPr>
          <a:xfrm>
            <a:off x="2197688" y="146975"/>
            <a:ext cx="4024200" cy="8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시스템 화면</a:t>
            </a:r>
            <a:endParaRPr sz="3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8" name="Google Shape;148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47900" y="727450"/>
            <a:ext cx="3923800" cy="418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88750" y="709986"/>
            <a:ext cx="4242100" cy="4353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9737" y="1253058"/>
            <a:ext cx="7884525" cy="326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0"/>
              <a:t>문제점 1</a:t>
            </a:r>
            <a:endParaRPr sz="4000"/>
          </a:p>
        </p:txBody>
      </p:sp>
      <p:sp>
        <p:nvSpPr>
          <p:cNvPr id="156" name="Google Shape;156;p23"/>
          <p:cNvSpPr txBox="1"/>
          <p:nvPr>
            <p:ph idx="1" type="body"/>
          </p:nvPr>
        </p:nvSpPr>
        <p:spPr>
          <a:xfrm>
            <a:off x="500600" y="1916600"/>
            <a:ext cx="80055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ko" sz="2200"/>
              <a:t>나름 열심히 생각하면서 짠 코드들이 실제 시나리오에선 제대로 동작하지 않아 스트레스를 많이 받았었습니다.</a:t>
            </a:r>
            <a:endParaRPr sz="22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오디오 믹서의 손잡이를 밀어 올리는 손의 측면 클로즈업" id="161" name="Google Shape;161;p24"/>
          <p:cNvPicPr preferRelativeResize="0"/>
          <p:nvPr/>
        </p:nvPicPr>
        <p:blipFill rotWithShape="1">
          <a:blip r:embed="rId3">
            <a:alphaModFix/>
          </a:blip>
          <a:srcRect b="15419" l="7506" r="42247" t="0"/>
          <a:stretch/>
        </p:blipFill>
        <p:spPr>
          <a:xfrm>
            <a:off x="-9150" y="0"/>
            <a:ext cx="459449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4"/>
          <p:cNvSpPr txBox="1"/>
          <p:nvPr>
            <p:ph type="title"/>
          </p:nvPr>
        </p:nvSpPr>
        <p:spPr>
          <a:xfrm>
            <a:off x="265500" y="1830600"/>
            <a:ext cx="4045200" cy="148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</a:rPr>
              <a:t>해결 방법 1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63" name="Google Shape;163;p2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ko" sz="2100"/>
              <a:t>디버깅을 통해서 하나하나 오류를 찾아서 풀어가는식으로 진행하였습니다.</a:t>
            </a:r>
            <a:endParaRPr sz="21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0"/>
              <a:t>문제점 2</a:t>
            </a:r>
            <a:endParaRPr sz="4000"/>
          </a:p>
        </p:txBody>
      </p:sp>
      <p:sp>
        <p:nvSpPr>
          <p:cNvPr id="169" name="Google Shape;169;p25"/>
          <p:cNvSpPr txBox="1"/>
          <p:nvPr>
            <p:ph idx="1" type="body"/>
          </p:nvPr>
        </p:nvSpPr>
        <p:spPr>
          <a:xfrm>
            <a:off x="471900" y="1885425"/>
            <a:ext cx="765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/>
              <a:t>추천기능에서 유저가 가장 많이 대여한 장르를 통해 도서를 추천할때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ko" sz="1800"/>
              <a:t>대여 횟수를 새로운 테이블에서 하다가 코드가 꼬였었습니다.</a:t>
            </a:r>
            <a:endParaRPr sz="18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오디오 믹서의 손잡이를 밀어 올리는 손의 측면 클로즈업" id="174" name="Google Shape;174;p26"/>
          <p:cNvPicPr preferRelativeResize="0"/>
          <p:nvPr/>
        </p:nvPicPr>
        <p:blipFill rotWithShape="1">
          <a:blip r:embed="rId3">
            <a:alphaModFix/>
          </a:blip>
          <a:srcRect b="15419" l="7506" r="42247" t="0"/>
          <a:stretch/>
        </p:blipFill>
        <p:spPr>
          <a:xfrm>
            <a:off x="-9150" y="0"/>
            <a:ext cx="459449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6"/>
          <p:cNvSpPr txBox="1"/>
          <p:nvPr>
            <p:ph type="title"/>
          </p:nvPr>
        </p:nvSpPr>
        <p:spPr>
          <a:xfrm>
            <a:off x="265500" y="1830600"/>
            <a:ext cx="4045200" cy="148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</a:rPr>
              <a:t>해결 방법2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76" name="Google Shape;176;p26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ko" sz="1700"/>
              <a:t>새로운 테이블로 만들지 않고 기존에 사용하던 Book 테이블에 새로운 컬럼 추가로 해결하였습니다.</a:t>
            </a:r>
            <a:endParaRPr sz="17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0"/>
              <a:t>문제점 3</a:t>
            </a:r>
            <a:endParaRPr sz="4000"/>
          </a:p>
        </p:txBody>
      </p:sp>
      <p:sp>
        <p:nvSpPr>
          <p:cNvPr id="182" name="Google Shape;182;p27"/>
          <p:cNvSpPr txBox="1"/>
          <p:nvPr>
            <p:ph idx="1" type="body"/>
          </p:nvPr>
        </p:nvSpPr>
        <p:spPr>
          <a:xfrm>
            <a:off x="471900" y="1902250"/>
            <a:ext cx="80727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/>
              <a:t>처음 진행한 팀프로젝트(코딩) 이라서 내 생각만큼 기능을 구현 하지 못해 원하는 만큼</a:t>
            </a:r>
            <a:r>
              <a:rPr lang="ko" sz="1800"/>
              <a:t> 이루지 못해 </a:t>
            </a:r>
            <a:r>
              <a:rPr lang="ko" sz="1800"/>
              <a:t>스스로에게 실망하였습니다.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오디오 믹서의 손잡이를 밀어 올리는 손의 측면 클로즈업" id="187" name="Google Shape;187;p28"/>
          <p:cNvPicPr preferRelativeResize="0"/>
          <p:nvPr/>
        </p:nvPicPr>
        <p:blipFill rotWithShape="1">
          <a:blip r:embed="rId3">
            <a:alphaModFix/>
          </a:blip>
          <a:srcRect b="15419" l="7506" r="42247" t="0"/>
          <a:stretch/>
        </p:blipFill>
        <p:spPr>
          <a:xfrm>
            <a:off x="-9150" y="0"/>
            <a:ext cx="459449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8"/>
          <p:cNvSpPr txBox="1"/>
          <p:nvPr>
            <p:ph type="title"/>
          </p:nvPr>
        </p:nvSpPr>
        <p:spPr>
          <a:xfrm>
            <a:off x="265500" y="1830600"/>
            <a:ext cx="4045200" cy="148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</a:rPr>
              <a:t>해결 방법3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89" name="Google Shape;189;p28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ko" sz="2300"/>
              <a:t>더 적극적으로 수업에 임하고 팀원들을 서로 믿고 진행해야겠다.</a:t>
            </a:r>
            <a:endParaRPr sz="23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판자길 위에 앉아 있는 청년들을 위에서 찍은 사진" id="194" name="Google Shape;194;p29"/>
          <p:cNvPicPr preferRelativeResize="0"/>
          <p:nvPr/>
        </p:nvPicPr>
        <p:blipFill rotWithShape="1">
          <a:blip r:embed="rId3">
            <a:alphaModFix/>
          </a:blip>
          <a:srcRect b="8063" l="0" r="1254" t="8630"/>
          <a:stretch/>
        </p:blipFill>
        <p:spPr>
          <a:xfrm>
            <a:off x="-30675" y="0"/>
            <a:ext cx="917467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29"/>
          <p:cNvSpPr txBox="1"/>
          <p:nvPr/>
        </p:nvSpPr>
        <p:spPr>
          <a:xfrm>
            <a:off x="1421700" y="1675800"/>
            <a:ext cx="6300600" cy="17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Q&amp;A</a:t>
            </a:r>
            <a:endParaRPr sz="700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4"/>
          <p:cNvPicPr preferRelativeResize="0"/>
          <p:nvPr/>
        </p:nvPicPr>
        <p:blipFill rotWithShape="1">
          <a:blip r:embed="rId3">
            <a:alphaModFix/>
          </a:blip>
          <a:srcRect b="0" l="7783" r="0" t="0"/>
          <a:stretch/>
        </p:blipFill>
        <p:spPr>
          <a:xfrm>
            <a:off x="15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4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4800"/>
              <a:t>프로젝트:</a:t>
            </a:r>
            <a:br>
              <a:rPr b="1" lang="ko" sz="4800"/>
            </a:br>
            <a:r>
              <a:rPr lang="ko" sz="4800"/>
              <a:t>도서관리프로그램</a:t>
            </a:r>
            <a:endParaRPr sz="48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400"/>
              </a:spcAft>
              <a:buNone/>
            </a:pPr>
            <a:r>
              <a:rPr i="1" lang="ko" sz="1600"/>
              <a:t>스케줄</a:t>
            </a:r>
            <a:endParaRPr i="1" sz="1600"/>
          </a:p>
        </p:txBody>
      </p:sp>
      <p:cxnSp>
        <p:nvCxnSpPr>
          <p:cNvPr id="80" name="Google Shape;80;p15"/>
          <p:cNvCxnSpPr/>
          <p:nvPr/>
        </p:nvCxnSpPr>
        <p:spPr>
          <a:xfrm rot="10800000">
            <a:off x="680050" y="2152465"/>
            <a:ext cx="0" cy="837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81" name="Google Shape;81;p15"/>
          <p:cNvSpPr txBox="1"/>
          <p:nvPr>
            <p:ph type="title"/>
          </p:nvPr>
        </p:nvSpPr>
        <p:spPr>
          <a:xfrm>
            <a:off x="1593187" y="4078149"/>
            <a:ext cx="18141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>
                <a:solidFill>
                  <a:schemeClr val="dk1"/>
                </a:solidFill>
              </a:rPr>
              <a:t>프레임워크 구현</a:t>
            </a:r>
            <a:endParaRPr sz="1400">
              <a:solidFill>
                <a:schemeClr val="dk1"/>
              </a:solidFill>
            </a:endParaRPr>
          </a:p>
        </p:txBody>
      </p:sp>
      <p:cxnSp>
        <p:nvCxnSpPr>
          <p:cNvPr id="82" name="Google Shape;82;p15"/>
          <p:cNvCxnSpPr/>
          <p:nvPr/>
        </p:nvCxnSpPr>
        <p:spPr>
          <a:xfrm>
            <a:off x="1593175" y="3375029"/>
            <a:ext cx="0" cy="837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83" name="Google Shape;83;p15"/>
          <p:cNvSpPr txBox="1"/>
          <p:nvPr>
            <p:ph type="title"/>
          </p:nvPr>
        </p:nvSpPr>
        <p:spPr>
          <a:xfrm>
            <a:off x="2478262" y="1972591"/>
            <a:ext cx="18141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chemeClr val="dk1"/>
                </a:solidFill>
              </a:rPr>
              <a:t>Book, User 생성</a:t>
            </a:r>
            <a:endParaRPr sz="1500">
              <a:solidFill>
                <a:schemeClr val="dk1"/>
              </a:solidFill>
            </a:endParaRPr>
          </a:p>
        </p:txBody>
      </p:sp>
      <p:cxnSp>
        <p:nvCxnSpPr>
          <p:cNvPr id="84" name="Google Shape;84;p15"/>
          <p:cNvCxnSpPr/>
          <p:nvPr/>
        </p:nvCxnSpPr>
        <p:spPr>
          <a:xfrm rot="10800000">
            <a:off x="4385225" y="2145365"/>
            <a:ext cx="0" cy="837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85" name="Google Shape;85;p15"/>
          <p:cNvSpPr txBox="1"/>
          <p:nvPr>
            <p:ph type="title"/>
          </p:nvPr>
        </p:nvSpPr>
        <p:spPr>
          <a:xfrm>
            <a:off x="5391987" y="4047161"/>
            <a:ext cx="18141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chemeClr val="dk1"/>
                </a:solidFill>
              </a:rPr>
              <a:t>추천 기능 구현</a:t>
            </a:r>
            <a:endParaRPr sz="1500">
              <a:solidFill>
                <a:schemeClr val="dk1"/>
              </a:solidFill>
            </a:endParaRPr>
          </a:p>
        </p:txBody>
      </p:sp>
      <p:cxnSp>
        <p:nvCxnSpPr>
          <p:cNvPr id="86" name="Google Shape;86;p15"/>
          <p:cNvCxnSpPr/>
          <p:nvPr/>
        </p:nvCxnSpPr>
        <p:spPr>
          <a:xfrm>
            <a:off x="5397575" y="3375021"/>
            <a:ext cx="0" cy="837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87" name="Google Shape;87;p15"/>
          <p:cNvSpPr txBox="1"/>
          <p:nvPr>
            <p:ph type="title"/>
          </p:nvPr>
        </p:nvSpPr>
        <p:spPr>
          <a:xfrm>
            <a:off x="6195662" y="1995891"/>
            <a:ext cx="18141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>
                <a:solidFill>
                  <a:schemeClr val="dk1"/>
                </a:solidFill>
              </a:rPr>
              <a:t>데이터 베이스 준비</a:t>
            </a:r>
            <a:endParaRPr sz="1400">
              <a:solidFill>
                <a:schemeClr val="dk1"/>
              </a:solidFill>
            </a:endParaRPr>
          </a:p>
        </p:txBody>
      </p:sp>
      <p:cxnSp>
        <p:nvCxnSpPr>
          <p:cNvPr id="88" name="Google Shape;88;p15"/>
          <p:cNvCxnSpPr/>
          <p:nvPr/>
        </p:nvCxnSpPr>
        <p:spPr>
          <a:xfrm rot="10800000">
            <a:off x="6242581" y="2145365"/>
            <a:ext cx="0" cy="837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89" name="Google Shape;89;p15"/>
          <p:cNvSpPr txBox="1"/>
          <p:nvPr>
            <p:ph type="title"/>
          </p:nvPr>
        </p:nvSpPr>
        <p:spPr>
          <a:xfrm>
            <a:off x="701874" y="2048811"/>
            <a:ext cx="18141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>
                <a:solidFill>
                  <a:schemeClr val="dk1"/>
                </a:solidFill>
              </a:rPr>
              <a:t>프로젝트 기획</a:t>
            </a:r>
            <a:endParaRPr sz="1400">
              <a:solidFill>
                <a:schemeClr val="dk1"/>
              </a:solidFill>
            </a:endParaRPr>
          </a:p>
        </p:txBody>
      </p:sp>
      <p:graphicFrame>
        <p:nvGraphicFramePr>
          <p:cNvPr id="90" name="Google Shape;90;p15"/>
          <p:cNvGraphicFramePr/>
          <p:nvPr/>
        </p:nvGraphicFramePr>
        <p:xfrm>
          <a:off x="323100" y="298326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{1DDAB5DE-AACE-4AC5-98E6-45EE6191F82A}</a:tableStyleId>
              </a:tblPr>
              <a:tblGrid>
                <a:gridCol w="935150"/>
                <a:gridCol w="935150"/>
                <a:gridCol w="935150"/>
                <a:gridCol w="935150"/>
                <a:gridCol w="935150"/>
                <a:gridCol w="935150"/>
                <a:gridCol w="935150"/>
                <a:gridCol w="935150"/>
                <a:gridCol w="9351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FFFFFF"/>
                          </a:solidFill>
                        </a:rPr>
                        <a:t>11/25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FFFFFF"/>
                          </a:solidFill>
                        </a:rPr>
                        <a:t>11/26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FFFFFF"/>
                          </a:solidFill>
                        </a:rPr>
                        <a:t>11/27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lt1"/>
                          </a:solidFill>
                        </a:rPr>
                        <a:t>11/28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FFFFFF"/>
                          </a:solidFill>
                        </a:rPr>
                        <a:t>11/29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FFFFFF"/>
                          </a:solidFill>
                        </a:rPr>
                        <a:t>11/30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FFFFFF"/>
                          </a:solidFill>
                        </a:rPr>
                        <a:t>12/01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lt1"/>
                          </a:solidFill>
                        </a:rPr>
                        <a:t>12/02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FFFFFF"/>
                          </a:solidFill>
                        </a:rPr>
                        <a:t>12/03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  <p:cxnSp>
        <p:nvCxnSpPr>
          <p:cNvPr id="91" name="Google Shape;91;p15"/>
          <p:cNvCxnSpPr/>
          <p:nvPr/>
        </p:nvCxnSpPr>
        <p:spPr>
          <a:xfrm rot="10800000">
            <a:off x="2537775" y="2145365"/>
            <a:ext cx="0" cy="837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92" name="Google Shape;92;p15"/>
          <p:cNvCxnSpPr/>
          <p:nvPr/>
        </p:nvCxnSpPr>
        <p:spPr>
          <a:xfrm>
            <a:off x="3492575" y="3375021"/>
            <a:ext cx="0" cy="837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93" name="Google Shape;93;p15"/>
          <p:cNvSpPr txBox="1"/>
          <p:nvPr>
            <p:ph type="title"/>
          </p:nvPr>
        </p:nvSpPr>
        <p:spPr>
          <a:xfrm>
            <a:off x="4345300" y="1995891"/>
            <a:ext cx="18141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>
                <a:solidFill>
                  <a:schemeClr val="dk1"/>
                </a:solidFill>
              </a:rPr>
              <a:t>대여,반납 기능 구현</a:t>
            </a:r>
            <a:endParaRPr sz="1400">
              <a:solidFill>
                <a:schemeClr val="dk1"/>
              </a:solidFill>
            </a:endParaRPr>
          </a:p>
        </p:txBody>
      </p:sp>
      <p:sp>
        <p:nvSpPr>
          <p:cNvPr id="94" name="Google Shape;94;p15"/>
          <p:cNvSpPr txBox="1"/>
          <p:nvPr>
            <p:ph type="title"/>
          </p:nvPr>
        </p:nvSpPr>
        <p:spPr>
          <a:xfrm>
            <a:off x="3492587" y="4109261"/>
            <a:ext cx="18141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>
                <a:solidFill>
                  <a:schemeClr val="dk1"/>
                </a:solidFill>
              </a:rPr>
              <a:t>로그인 기능 구현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>
                <a:solidFill>
                  <a:schemeClr val="dk1"/>
                </a:solidFill>
              </a:rPr>
              <a:t>회원 가입 기능 구현</a:t>
            </a:r>
            <a:endParaRPr sz="1400">
              <a:solidFill>
                <a:schemeClr val="dk1"/>
              </a:solidFill>
            </a:endParaRPr>
          </a:p>
        </p:txBody>
      </p:sp>
      <p:cxnSp>
        <p:nvCxnSpPr>
          <p:cNvPr id="95" name="Google Shape;95;p15"/>
          <p:cNvCxnSpPr/>
          <p:nvPr/>
        </p:nvCxnSpPr>
        <p:spPr>
          <a:xfrm>
            <a:off x="7150175" y="3375021"/>
            <a:ext cx="0" cy="837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96" name="Google Shape;96;p15"/>
          <p:cNvSpPr txBox="1"/>
          <p:nvPr>
            <p:ph type="title"/>
          </p:nvPr>
        </p:nvSpPr>
        <p:spPr>
          <a:xfrm>
            <a:off x="7150187" y="4081841"/>
            <a:ext cx="18141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chemeClr val="dk1"/>
                </a:solidFill>
              </a:rPr>
              <a:t>전체적인 오류 수정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chemeClr val="dk1"/>
                </a:solidFill>
              </a:rPr>
              <a:t>발표 준비</a:t>
            </a:r>
            <a:endParaRPr sz="1500">
              <a:solidFill>
                <a:schemeClr val="dk1"/>
              </a:solidFill>
            </a:endParaRPr>
          </a:p>
        </p:txBody>
      </p:sp>
      <p:cxnSp>
        <p:nvCxnSpPr>
          <p:cNvPr id="97" name="Google Shape;97;p15"/>
          <p:cNvCxnSpPr/>
          <p:nvPr/>
        </p:nvCxnSpPr>
        <p:spPr>
          <a:xfrm rot="10800000">
            <a:off x="8071381" y="2145365"/>
            <a:ext cx="0" cy="837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98" name="Google Shape;98;p15"/>
          <p:cNvSpPr txBox="1"/>
          <p:nvPr>
            <p:ph type="title"/>
          </p:nvPr>
        </p:nvSpPr>
        <p:spPr>
          <a:xfrm>
            <a:off x="8115230" y="1972600"/>
            <a:ext cx="9996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</a:rPr>
              <a:t>발표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6"/>
          <p:cNvPicPr preferRelativeResize="0"/>
          <p:nvPr/>
        </p:nvPicPr>
        <p:blipFill rotWithShape="1">
          <a:blip r:embed="rId3">
            <a:alphaModFix/>
          </a:blip>
          <a:srcRect b="9477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6"/>
          <p:cNvSpPr txBox="1"/>
          <p:nvPr>
            <p:ph type="title"/>
          </p:nvPr>
        </p:nvSpPr>
        <p:spPr>
          <a:xfrm>
            <a:off x="363725" y="137850"/>
            <a:ext cx="4365900" cy="317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3700"/>
              <a:t>사용된 코</a:t>
            </a:r>
            <a:r>
              <a:rPr lang="ko" sz="3700"/>
              <a:t>드</a:t>
            </a:r>
            <a:endParaRPr sz="3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7"/>
          <p:cNvSpPr txBox="1"/>
          <p:nvPr/>
        </p:nvSpPr>
        <p:spPr>
          <a:xfrm>
            <a:off x="2197688" y="146975"/>
            <a:ext cx="4024200" cy="8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시스템 주요 구성 요소</a:t>
            </a:r>
            <a:endParaRPr sz="3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0" name="Google Shape;11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2613" y="811675"/>
            <a:ext cx="6431775" cy="399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1824" y="954575"/>
            <a:ext cx="8740350" cy="42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6721" y="1190224"/>
            <a:ext cx="8610555" cy="335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51038" y="811681"/>
            <a:ext cx="3374925" cy="4317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8"/>
          <p:cNvSpPr txBox="1"/>
          <p:nvPr/>
        </p:nvSpPr>
        <p:spPr>
          <a:xfrm>
            <a:off x="1773838" y="101400"/>
            <a:ext cx="5325000" cy="5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다</a:t>
            </a:r>
            <a:r>
              <a:rPr lang="ko" sz="25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이어그램</a:t>
            </a:r>
            <a:endParaRPr sz="25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9" name="Google Shape;11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6776" y="588950"/>
            <a:ext cx="7319150" cy="438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9"/>
          <p:cNvSpPr txBox="1"/>
          <p:nvPr/>
        </p:nvSpPr>
        <p:spPr>
          <a:xfrm>
            <a:off x="189975" y="262100"/>
            <a:ext cx="4576200" cy="6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주요 기능 및 특징</a:t>
            </a:r>
            <a:endParaRPr sz="2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5" name="Google Shape;125;p19"/>
          <p:cNvSpPr txBox="1"/>
          <p:nvPr/>
        </p:nvSpPr>
        <p:spPr>
          <a:xfrm>
            <a:off x="420850" y="800900"/>
            <a:ext cx="3833100" cy="402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책 제목 및 작가의 이름을 일부 키워드만으로 검색하는 기능입니다.</a:t>
            </a:r>
            <a:endParaRPr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키워드를 유저로 입력받아서 해당 키워드를 책 제목이나 작가이름에서 포함하고 있으면 가지고 옵니다.</a:t>
            </a:r>
            <a:endParaRPr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가져오는 책 정보는 다음과 같습니다.</a:t>
            </a:r>
            <a:endParaRPr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b="1" lang="ko"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1" lang="ko"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bookId = 책 아이디</a:t>
            </a:r>
            <a:endParaRPr b="1" sz="10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bookTitle = 책 제목</a:t>
            </a:r>
            <a:endParaRPr b="1" sz="10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rating = 평점</a:t>
            </a:r>
            <a:endParaRPr b="1" sz="10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author = 작가</a:t>
            </a:r>
            <a:endParaRPr b="1" sz="10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publisher = 출판사</a:t>
            </a:r>
            <a:endParaRPr b="1" sz="10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publish_date = 출판일</a:t>
            </a:r>
            <a:endParaRPr b="1" sz="10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genre = 장르</a:t>
            </a:r>
            <a:endParaRPr b="1" sz="10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is_rental = 대여 여부</a:t>
            </a:r>
            <a:endParaRPr b="1" sz="10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price = 가격</a:t>
            </a:r>
            <a:endParaRPr b="1" sz="10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i</a:t>
            </a:r>
            <a:r>
              <a:rPr b="1" lang="ko"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mg_url = 책 이미지</a:t>
            </a:r>
            <a:endParaRPr b="1" sz="10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Comment = 책 소개글</a:t>
            </a:r>
            <a:endParaRPr b="1" sz="10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rent_cnt = 해당 책 대여 횟수</a:t>
            </a:r>
            <a:endParaRPr b="1" sz="10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6" name="Google Shape;12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0"/>
            <a:ext cx="4500999" cy="510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0"/>
          <p:cNvSpPr txBox="1"/>
          <p:nvPr/>
        </p:nvSpPr>
        <p:spPr>
          <a:xfrm>
            <a:off x="228925" y="751550"/>
            <a:ext cx="3756300" cy="411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유저 로그인 하는 기능입니다.</a:t>
            </a:r>
            <a:endParaRPr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유저로부터 아이디와 패스워드를 받고 이 정보를 통해 유저테이블에서 해당 유저의 정보를 가져오는 기능입니다.</a:t>
            </a:r>
            <a:endParaRPr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가져오는 유저 정보는 다음과 같습니다.</a:t>
            </a:r>
            <a:endParaRPr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uid = 유저 고유 아이디</a:t>
            </a:r>
            <a:endParaRPr b="1" sz="10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user_id = 유저 아이디</a:t>
            </a:r>
            <a:br>
              <a:rPr b="1" lang="ko"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1" lang="ko"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user_password = 유저 비밀번호</a:t>
            </a:r>
            <a:endParaRPr b="1" sz="10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user_name = 유저 이름</a:t>
            </a:r>
            <a:br>
              <a:rPr b="1" lang="ko"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1" lang="ko"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address = 주소</a:t>
            </a:r>
            <a:endParaRPr b="1" sz="10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phone_number = 유저 핸드폰번호</a:t>
            </a:r>
            <a:endParaRPr b="1" sz="10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email = 유저 이메일</a:t>
            </a:r>
            <a:endParaRPr b="1" sz="10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birthday = 유저 생년월일</a:t>
            </a:r>
            <a:endParaRPr b="1" sz="10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sex = 유저 성별</a:t>
            </a:r>
            <a:endParaRPr b="1" sz="10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admin = 권한기능</a:t>
            </a:r>
            <a:endParaRPr b="1" sz="10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2" name="Google Shape;132;p20"/>
          <p:cNvSpPr txBox="1"/>
          <p:nvPr/>
        </p:nvSpPr>
        <p:spPr>
          <a:xfrm>
            <a:off x="174100" y="218800"/>
            <a:ext cx="4576200" cy="6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주요 기능 및 특징</a:t>
            </a:r>
            <a:endParaRPr sz="2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3" name="Google Shape;13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9241" y="0"/>
            <a:ext cx="4622360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1"/>
          <p:cNvSpPr txBox="1"/>
          <p:nvPr/>
        </p:nvSpPr>
        <p:spPr>
          <a:xfrm>
            <a:off x="174100" y="218800"/>
            <a:ext cx="4576200" cy="6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주요 기능 및 특징</a:t>
            </a:r>
            <a:endParaRPr sz="2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9" name="Google Shape;13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00425" y="-32575"/>
            <a:ext cx="40127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67050" y="0"/>
            <a:ext cx="321462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1"/>
          <p:cNvSpPr txBox="1"/>
          <p:nvPr/>
        </p:nvSpPr>
        <p:spPr>
          <a:xfrm>
            <a:off x="228925" y="766625"/>
            <a:ext cx="3010500" cy="37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도서 추천 기능입니다.</a:t>
            </a:r>
            <a:endParaRPr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유저의 대여기록을 토대로</a:t>
            </a:r>
            <a:endParaRPr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해당 유저가 제일 많이 대여한 장르를 찾아 </a:t>
            </a:r>
            <a:endParaRPr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유저가 아직 읽지 않은 도서를 추천하는 기능입니다.</a:t>
            </a:r>
            <a:endParaRPr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